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7" r:id="rId2"/>
    <p:sldId id="258" r:id="rId3"/>
    <p:sldId id="266" r:id="rId4"/>
    <p:sldId id="267" r:id="rId5"/>
    <p:sldId id="269" r:id="rId6"/>
    <p:sldId id="268" r:id="rId7"/>
    <p:sldId id="260" r:id="rId8"/>
    <p:sldId id="261" r:id="rId9"/>
    <p:sldId id="262" r:id="rId10"/>
    <p:sldId id="263" r:id="rId11"/>
    <p:sldId id="264"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69" autoAdjust="0"/>
    <p:restoredTop sz="94660"/>
  </p:normalViewPr>
  <p:slideViewPr>
    <p:cSldViewPr snapToGrid="0">
      <p:cViewPr varScale="1">
        <p:scale>
          <a:sx n="71" d="100"/>
          <a:sy n="71" d="100"/>
        </p:scale>
        <p:origin x="1061"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AFE63E-E929-4A31-ACF6-EE2FF58D8A40}" type="datetimeFigureOut">
              <a:rPr lang="en-IN" smtClean="0"/>
              <a:t>12-02-2026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2085502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FE63E-E929-4A31-ACF6-EE2FF58D8A40}" type="datetimeFigureOut">
              <a:rPr lang="en-IN" smtClean="0"/>
              <a:t>12-02-2026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1257490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FE63E-E929-4A31-ACF6-EE2FF58D8A40}" type="datetimeFigureOut">
              <a:rPr lang="en-IN" smtClean="0"/>
              <a:t>12-02-2026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EFF40-9CEE-4EDF-B673-AC9E33406380}"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3623521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FE63E-E929-4A31-ACF6-EE2FF58D8A40}" type="datetimeFigureOut">
              <a:rPr lang="en-IN" smtClean="0"/>
              <a:t>12-02-2026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9806267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FE63E-E929-4A31-ACF6-EE2FF58D8A40}" type="datetimeFigureOut">
              <a:rPr lang="en-IN" smtClean="0"/>
              <a:t>12-02-2026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EFF40-9CEE-4EDF-B673-AC9E33406380}"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6103801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FE63E-E929-4A31-ACF6-EE2FF58D8A40}" type="datetimeFigureOut">
              <a:rPr lang="en-IN" smtClean="0"/>
              <a:t>12-02-2026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35490410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FE63E-E929-4A31-ACF6-EE2FF58D8A40}" type="datetimeFigureOut">
              <a:rPr lang="en-IN" smtClean="0"/>
              <a:t>12-02-2026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41969919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FE63E-E929-4A31-ACF6-EE2FF58D8A40}" type="datetimeFigureOut">
              <a:rPr lang="en-IN" smtClean="0"/>
              <a:t>12-02-2026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38870171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FE63E-E929-4A31-ACF6-EE2FF58D8A40}" type="datetimeFigureOut">
              <a:rPr lang="en-IN" smtClean="0"/>
              <a:t>12-02-2026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4152733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FE63E-E929-4A31-ACF6-EE2FF58D8A40}" type="datetimeFigureOut">
              <a:rPr lang="en-IN" smtClean="0"/>
              <a:t>12-02-2026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4244335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AFE63E-E929-4A31-ACF6-EE2FF58D8A40}" type="datetimeFigureOut">
              <a:rPr lang="en-IN" smtClean="0"/>
              <a:t>12-02-2026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78131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AFE63E-E929-4A31-ACF6-EE2FF58D8A40}" type="datetimeFigureOut">
              <a:rPr lang="en-IN" smtClean="0"/>
              <a:t>12-02-2026</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1135392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AFE63E-E929-4A31-ACF6-EE2FF58D8A40}" type="datetimeFigureOut">
              <a:rPr lang="en-IN" smtClean="0"/>
              <a:t>12-02-2026</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7945751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FE63E-E929-4A31-ACF6-EE2FF58D8A40}" type="datetimeFigureOut">
              <a:rPr lang="en-IN" smtClean="0"/>
              <a:t>12-02-2026</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646745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FE63E-E929-4A31-ACF6-EE2FF58D8A40}" type="datetimeFigureOut">
              <a:rPr lang="en-IN" smtClean="0"/>
              <a:t>12-02-2026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40693068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AFE63E-E929-4A31-ACF6-EE2FF58D8A40}" type="datetimeFigureOut">
              <a:rPr lang="en-IN" smtClean="0"/>
              <a:t>12-02-2026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0DEFF40-9CEE-4EDF-B673-AC9E33406380}" type="slidenum">
              <a:rPr lang="en-IN" smtClean="0"/>
              <a:t>‹#›</a:t>
            </a:fld>
            <a:endParaRPr lang="en-IN"/>
          </a:p>
        </p:txBody>
      </p:sp>
    </p:spTree>
    <p:extLst>
      <p:ext uri="{BB962C8B-B14F-4D97-AF65-F5344CB8AC3E}">
        <p14:creationId xmlns:p14="http://schemas.microsoft.com/office/powerpoint/2010/main" val="1857825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3AFE63E-E929-4A31-ACF6-EE2FF58D8A40}" type="datetimeFigureOut">
              <a:rPr lang="en-IN" smtClean="0"/>
              <a:t>12-02-2026</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F0DEFF40-9CEE-4EDF-B673-AC9E33406380}" type="slidenum">
              <a:rPr lang="en-IN" smtClean="0"/>
              <a:t>‹#›</a:t>
            </a:fld>
            <a:endParaRPr lang="en-IN"/>
          </a:p>
        </p:txBody>
      </p:sp>
    </p:spTree>
    <p:extLst>
      <p:ext uri="{BB962C8B-B14F-4D97-AF65-F5344CB8AC3E}">
        <p14:creationId xmlns:p14="http://schemas.microsoft.com/office/powerpoint/2010/main" val="1578488071"/>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B65CD-EB0B-C556-DBF8-FA57832FA1BA}"/>
              </a:ext>
            </a:extLst>
          </p:cNvPr>
          <p:cNvSpPr>
            <a:spLocks noGrp="1"/>
          </p:cNvSpPr>
          <p:nvPr>
            <p:ph type="title"/>
          </p:nvPr>
        </p:nvSpPr>
        <p:spPr>
          <a:xfrm>
            <a:off x="677334" y="609600"/>
            <a:ext cx="9639250" cy="1320800"/>
          </a:xfrm>
        </p:spPr>
        <p:txBody>
          <a:bodyPr>
            <a:normAutofit fontScale="90000"/>
          </a:bodyPr>
          <a:lstStyle/>
          <a:p>
            <a:r>
              <a:rPr lang="en-IN" sz="7000" b="1" dirty="0"/>
              <a:t>Infosys springboard Virtual Internship 6.0 </a:t>
            </a:r>
          </a:p>
        </p:txBody>
      </p:sp>
      <p:sp>
        <p:nvSpPr>
          <p:cNvPr id="3" name="Content Placeholder 2">
            <a:extLst>
              <a:ext uri="{FF2B5EF4-FFF2-40B4-BE49-F238E27FC236}">
                <a16:creationId xmlns:a16="http://schemas.microsoft.com/office/drawing/2014/main" id="{88428000-4A0B-8978-3EDF-9844C544F34A}"/>
              </a:ext>
            </a:extLst>
          </p:cNvPr>
          <p:cNvSpPr>
            <a:spLocks noGrp="1"/>
          </p:cNvSpPr>
          <p:nvPr>
            <p:ph idx="1"/>
          </p:nvPr>
        </p:nvSpPr>
        <p:spPr>
          <a:xfrm>
            <a:off x="677334" y="3315063"/>
            <a:ext cx="8596668" cy="2163985"/>
          </a:xfrm>
        </p:spPr>
        <p:txBody>
          <a:bodyPr>
            <a:normAutofit/>
          </a:bodyPr>
          <a:lstStyle/>
          <a:p>
            <a:pPr marL="0" indent="0">
              <a:buNone/>
            </a:pPr>
            <a:r>
              <a:rPr lang="en-IN" sz="2100" b="1" dirty="0">
                <a:latin typeface="Times New Roman" panose="02020603050405020304" pitchFamily="18" charset="0"/>
                <a:cs typeface="Times New Roman" panose="02020603050405020304" pitchFamily="18" charset="0"/>
              </a:rPr>
              <a:t>Team Details:</a:t>
            </a:r>
          </a:p>
          <a:p>
            <a:r>
              <a:rPr lang="en-IN" sz="2100" b="1" dirty="0">
                <a:latin typeface="Times New Roman" panose="02020603050405020304" pitchFamily="18" charset="0"/>
                <a:cs typeface="Times New Roman" panose="02020603050405020304" pitchFamily="18" charset="0"/>
              </a:rPr>
              <a:t>Project Name:</a:t>
            </a:r>
            <a:r>
              <a:rPr lang="en-IN" sz="2100" dirty="0">
                <a:latin typeface="Times New Roman" panose="02020603050405020304" pitchFamily="18" charset="0"/>
                <a:cs typeface="Times New Roman" panose="02020603050405020304" pitchFamily="18" charset="0"/>
              </a:rPr>
              <a:t> Food Trends: Understanding Customer Preferences in F&amp;B</a:t>
            </a:r>
          </a:p>
          <a:p>
            <a:r>
              <a:rPr lang="en-IN" sz="2100" b="1" dirty="0">
                <a:latin typeface="Times New Roman" panose="02020603050405020304" pitchFamily="18" charset="0"/>
                <a:cs typeface="Times New Roman" panose="02020603050405020304" pitchFamily="18" charset="0"/>
              </a:rPr>
              <a:t>Group ID:</a:t>
            </a:r>
            <a:r>
              <a:rPr lang="en-IN" sz="2100" dirty="0">
                <a:latin typeface="Times New Roman" panose="02020603050405020304" pitchFamily="18" charset="0"/>
                <a:cs typeface="Times New Roman" panose="02020603050405020304" pitchFamily="18" charset="0"/>
              </a:rPr>
              <a:t> Batch-11, Group 1, Team-A</a:t>
            </a:r>
          </a:p>
          <a:p>
            <a:r>
              <a:rPr lang="en-IN" sz="2100" b="1" dirty="0">
                <a:latin typeface="Times New Roman" panose="02020603050405020304" pitchFamily="18" charset="0"/>
                <a:cs typeface="Times New Roman" panose="02020603050405020304" pitchFamily="18" charset="0"/>
              </a:rPr>
              <a:t>Mentor/Guide:</a:t>
            </a:r>
            <a:r>
              <a:rPr lang="en-IN" sz="2100" dirty="0">
                <a:latin typeface="Times New Roman" panose="02020603050405020304" pitchFamily="18" charset="0"/>
                <a:cs typeface="Times New Roman" panose="02020603050405020304" pitchFamily="18" charset="0"/>
              </a:rPr>
              <a:t> Nityasree </a:t>
            </a:r>
          </a:p>
        </p:txBody>
      </p:sp>
      <p:sp>
        <p:nvSpPr>
          <p:cNvPr id="5" name="TextBox 4">
            <a:extLst>
              <a:ext uri="{FF2B5EF4-FFF2-40B4-BE49-F238E27FC236}">
                <a16:creationId xmlns:a16="http://schemas.microsoft.com/office/drawing/2014/main" id="{EABDDFA3-AD10-92A3-3D7B-76BB22FFC0DD}"/>
              </a:ext>
            </a:extLst>
          </p:cNvPr>
          <p:cNvSpPr txBox="1"/>
          <p:nvPr/>
        </p:nvSpPr>
        <p:spPr>
          <a:xfrm>
            <a:off x="7729370" y="5479048"/>
            <a:ext cx="6099586" cy="646331"/>
          </a:xfrm>
          <a:prstGeom prst="rect">
            <a:avLst/>
          </a:prstGeom>
          <a:noFill/>
        </p:spPr>
        <p:txBody>
          <a:bodyPr wrap="square">
            <a:spAutoFit/>
          </a:bodyPr>
          <a:lstStyle/>
          <a:p>
            <a:pPr marL="0" indent="0">
              <a:buNone/>
            </a:pPr>
            <a:r>
              <a:rPr lang="en-IN" dirty="0">
                <a:latin typeface="Times New Roman" panose="02020603050405020304" pitchFamily="18" charset="0"/>
                <a:cs typeface="Times New Roman" panose="02020603050405020304" pitchFamily="18" charset="0"/>
              </a:rPr>
              <a:t>Done by:</a:t>
            </a:r>
          </a:p>
          <a:p>
            <a:pPr marL="0" indent="0">
              <a:buNone/>
            </a:pPr>
            <a:r>
              <a:rPr lang="en-IN" dirty="0">
                <a:latin typeface="Times New Roman" panose="02020603050405020304" pitchFamily="18" charset="0"/>
                <a:cs typeface="Times New Roman" panose="02020603050405020304" pitchFamily="18" charset="0"/>
              </a:rPr>
              <a:t>Harshini G</a:t>
            </a:r>
          </a:p>
        </p:txBody>
      </p:sp>
    </p:spTree>
    <p:extLst>
      <p:ext uri="{BB962C8B-B14F-4D97-AF65-F5344CB8AC3E}">
        <p14:creationId xmlns:p14="http://schemas.microsoft.com/office/powerpoint/2010/main" val="21143408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93914-6650-7477-C8E2-E2803B26AEB6}"/>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1E929AD0-AC76-BEE9-ADC8-9D8E24E4C9AD}"/>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The analysis indicates that modern F&amp;B customers place equal importance on convenience and trust, alongside food quality. Factors such as faster delivery timelines, transparent order tracking, and reliable ratings play a critical role in shaping customer satisfaction and repeat usage. Additionally, affordability and health-conscious food choices emerge as key decision drivers, particularly among the younger, student-dominated customer segment. To succeed in this competitive market, F&amp;B brands must adopt a balanced strategy that integrates efficient service, trustworthy digital experiences, and value-driven, health-oriented offerings.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31608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0FD95-DE96-8825-CDDC-4F43002175FB}"/>
              </a:ext>
            </a:extLst>
          </p:cNvPr>
          <p:cNvSpPr>
            <a:spLocks noGrp="1"/>
          </p:cNvSpPr>
          <p:nvPr>
            <p:ph type="title"/>
          </p:nvPr>
        </p:nvSpPr>
        <p:spPr/>
        <p:txBody>
          <a:bodyPr/>
          <a:lstStyle/>
          <a:p>
            <a:r>
              <a:rPr lang="en-IN" dirty="0"/>
              <a:t>Acknowledgement and References</a:t>
            </a:r>
          </a:p>
        </p:txBody>
      </p:sp>
      <p:sp>
        <p:nvSpPr>
          <p:cNvPr id="4" name="Rectangle 1">
            <a:extLst>
              <a:ext uri="{FF2B5EF4-FFF2-40B4-BE49-F238E27FC236}">
                <a16:creationId xmlns:a16="http://schemas.microsoft.com/office/drawing/2014/main" id="{738D9261-CCFC-480B-DBD7-0A0570064088}"/>
              </a:ext>
            </a:extLst>
          </p:cNvPr>
          <p:cNvSpPr>
            <a:spLocks noGrp="1" noChangeArrowheads="1"/>
          </p:cNvSpPr>
          <p:nvPr>
            <p:ph idx="1"/>
          </p:nvPr>
        </p:nvSpPr>
        <p:spPr bwMode="auto">
          <a:xfrm>
            <a:off x="767080" y="1930400"/>
            <a:ext cx="8995611"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Acknowledgement: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We thank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Infosys Springboard</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providing the platform to apply our analytical skills and our mentor for their guidance throughout the milestones.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References:</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Dataset: order final.xlsx (Provided by Infosys Springboard)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Python Documentation (Pandas/Seaborn)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F&amp;B Industry Reports 2024.</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92112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C35A161-4E6F-071F-DC66-8C43E759E134}"/>
              </a:ext>
            </a:extLst>
          </p:cNvPr>
          <p:cNvSpPr txBox="1"/>
          <p:nvPr/>
        </p:nvSpPr>
        <p:spPr>
          <a:xfrm>
            <a:off x="3288631" y="2542491"/>
            <a:ext cx="6096000" cy="1015663"/>
          </a:xfrm>
          <a:prstGeom prst="rect">
            <a:avLst/>
          </a:prstGeom>
          <a:noFill/>
        </p:spPr>
        <p:txBody>
          <a:bodyPr wrap="square">
            <a:spAutoFit/>
          </a:bodyPr>
          <a:lstStyle/>
          <a:p>
            <a:r>
              <a:rPr lang="en-IN" sz="6000" dirty="0"/>
              <a:t>Thank You</a:t>
            </a:r>
          </a:p>
        </p:txBody>
      </p:sp>
    </p:spTree>
    <p:extLst>
      <p:ext uri="{BB962C8B-B14F-4D97-AF65-F5344CB8AC3E}">
        <p14:creationId xmlns:p14="http://schemas.microsoft.com/office/powerpoint/2010/main" val="19800170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A7838-76A5-25AF-FEA2-2EC1A64AD29A}"/>
              </a:ext>
            </a:extLst>
          </p:cNvPr>
          <p:cNvSpPr>
            <a:spLocks noGrp="1"/>
          </p:cNvSpPr>
          <p:nvPr>
            <p:ph type="title"/>
          </p:nvPr>
        </p:nvSpPr>
        <p:spPr/>
        <p:txBody>
          <a:bodyPr/>
          <a:lstStyle/>
          <a:p>
            <a:r>
              <a:rPr lang="en-US" b="1" dirty="0"/>
              <a:t>Title and Objective</a:t>
            </a:r>
            <a:br>
              <a:rPr lang="en-US" b="1" dirty="0"/>
            </a:br>
            <a:endParaRPr lang="en-IN" dirty="0"/>
          </a:p>
        </p:txBody>
      </p:sp>
      <p:sp>
        <p:nvSpPr>
          <p:cNvPr id="3" name="Content Placeholder 2">
            <a:extLst>
              <a:ext uri="{FF2B5EF4-FFF2-40B4-BE49-F238E27FC236}">
                <a16:creationId xmlns:a16="http://schemas.microsoft.com/office/drawing/2014/main" id="{C87ADFBB-B745-CF8A-4EBB-3389FF6362E2}"/>
              </a:ext>
            </a:extLst>
          </p:cNvPr>
          <p:cNvSpPr>
            <a:spLocks noGrp="1"/>
          </p:cNvSpPr>
          <p:nvPr>
            <p:ph idx="1"/>
          </p:nvPr>
        </p:nvSpPr>
        <p:spPr/>
        <p:txBody>
          <a:bodyPr>
            <a:normAutofit/>
          </a:bodyPr>
          <a:lstStyle/>
          <a:p>
            <a:pPr marL="0" indent="0">
              <a:buNone/>
            </a:pPr>
            <a:r>
              <a:rPr lang="en-US" sz="2000" b="1" dirty="0">
                <a:latin typeface="Times New Roman" panose="02020603050405020304" pitchFamily="18" charset="0"/>
                <a:cs typeface="Times New Roman" panose="02020603050405020304" pitchFamily="18" charset="0"/>
              </a:rPr>
              <a:t>Project Title: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FoodTrends</a:t>
            </a:r>
            <a:r>
              <a:rPr lang="en-US" sz="2000" dirty="0">
                <a:latin typeface="Times New Roman" panose="02020603050405020304" pitchFamily="18" charset="0"/>
                <a:cs typeface="Times New Roman" panose="02020603050405020304" pitchFamily="18" charset="0"/>
              </a:rPr>
              <a:t>: Understanding Customer Preferences in F&amp;B</a:t>
            </a:r>
          </a:p>
          <a:p>
            <a:pPr marL="0" indent="0">
              <a:buNone/>
            </a:pPr>
            <a:r>
              <a:rPr lang="en-US" sz="2000" b="1" dirty="0">
                <a:latin typeface="Times New Roman" panose="02020603050405020304" pitchFamily="18" charset="0"/>
                <a:cs typeface="Times New Roman" panose="02020603050405020304" pitchFamily="18" charset="0"/>
              </a:rPr>
              <a:t>Objective:</a:t>
            </a:r>
            <a:r>
              <a:rPr lang="en-US" sz="2000" dirty="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rPr>
              <a:t>To examine evolving consumer behavior in the post-pandemic Food &amp; Beverage (F&amp;B) market.</a:t>
            </a:r>
          </a:p>
          <a:p>
            <a:r>
              <a:rPr lang="en-US" sz="2000" dirty="0">
                <a:latin typeface="Times New Roman" panose="02020603050405020304" pitchFamily="18" charset="0"/>
                <a:cs typeface="Times New Roman" panose="02020603050405020304" pitchFamily="18" charset="0"/>
              </a:rPr>
              <a:t>To identify the primary factors influencing food choices, including health awareness, convenience, brand perception, and pricing.</a:t>
            </a:r>
          </a:p>
          <a:p>
            <a:r>
              <a:rPr lang="en-US" sz="2000" dirty="0">
                <a:latin typeface="Times New Roman" panose="02020603050405020304" pitchFamily="18" charset="0"/>
                <a:cs typeface="Times New Roman" panose="02020603050405020304" pitchFamily="18" charset="0"/>
              </a:rPr>
              <a:t>To deliver data-driven insights and recommendations that help F&amp;B brands improve customer engagement and retention</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9353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F7B08E-2B45-BC5B-73B0-BD50295B19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7437" y="1185535"/>
            <a:ext cx="3958958" cy="2566194"/>
          </a:xfrm>
          <a:prstGeom prst="rect">
            <a:avLst/>
          </a:prstGeom>
        </p:spPr>
      </p:pic>
      <p:pic>
        <p:nvPicPr>
          <p:cNvPr id="7" name="Picture 6">
            <a:extLst>
              <a:ext uri="{FF2B5EF4-FFF2-40B4-BE49-F238E27FC236}">
                <a16:creationId xmlns:a16="http://schemas.microsoft.com/office/drawing/2014/main" id="{1D1C549C-F2B7-C3BE-2F82-8435849F74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9135" y="4094257"/>
            <a:ext cx="4109660" cy="2501038"/>
          </a:xfrm>
          <a:prstGeom prst="rect">
            <a:avLst/>
          </a:prstGeom>
        </p:spPr>
      </p:pic>
      <p:pic>
        <p:nvPicPr>
          <p:cNvPr id="9" name="Picture 8">
            <a:extLst>
              <a:ext uri="{FF2B5EF4-FFF2-40B4-BE49-F238E27FC236}">
                <a16:creationId xmlns:a16="http://schemas.microsoft.com/office/drawing/2014/main" id="{995FB46D-5350-1D6C-9ABC-966D22BB3B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7437" y="4029100"/>
            <a:ext cx="4109661" cy="2566195"/>
          </a:xfrm>
          <a:prstGeom prst="rect">
            <a:avLst/>
          </a:prstGeom>
        </p:spPr>
      </p:pic>
      <p:pic>
        <p:nvPicPr>
          <p:cNvPr id="11" name="Picture 10">
            <a:extLst>
              <a:ext uri="{FF2B5EF4-FFF2-40B4-BE49-F238E27FC236}">
                <a16:creationId xmlns:a16="http://schemas.microsoft.com/office/drawing/2014/main" id="{FC0EBD6D-481E-40DE-9F3F-2B889551E3F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40045" y="1228562"/>
            <a:ext cx="3958958" cy="2576464"/>
          </a:xfrm>
          <a:prstGeom prst="rect">
            <a:avLst/>
          </a:prstGeom>
        </p:spPr>
      </p:pic>
      <p:sp>
        <p:nvSpPr>
          <p:cNvPr id="12" name="Title 1">
            <a:extLst>
              <a:ext uri="{FF2B5EF4-FFF2-40B4-BE49-F238E27FC236}">
                <a16:creationId xmlns:a16="http://schemas.microsoft.com/office/drawing/2014/main" id="{48C2E0F5-544E-7E86-EE11-232B0BDDEF92}"/>
              </a:ext>
            </a:extLst>
          </p:cNvPr>
          <p:cNvSpPr txBox="1">
            <a:spLocks/>
          </p:cNvSpPr>
          <p:nvPr/>
        </p:nvSpPr>
        <p:spPr>
          <a:xfrm>
            <a:off x="0" y="166353"/>
            <a:ext cx="11353800" cy="961407"/>
          </a:xfrm>
          <a:prstGeom prst="rect">
            <a:avLst/>
          </a:prstGeom>
        </p:spPr>
        <p:txBody>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dirty="0"/>
              <a:t>Project Milestones</a:t>
            </a:r>
          </a:p>
        </p:txBody>
      </p:sp>
    </p:spTree>
    <p:extLst>
      <p:ext uri="{BB962C8B-B14F-4D97-AF65-F5344CB8AC3E}">
        <p14:creationId xmlns:p14="http://schemas.microsoft.com/office/powerpoint/2010/main" val="1921838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3E637-42AF-DA57-AD4E-67262FD1449A}"/>
              </a:ext>
            </a:extLst>
          </p:cNvPr>
          <p:cNvSpPr txBox="1">
            <a:spLocks/>
          </p:cNvSpPr>
          <p:nvPr/>
        </p:nvSpPr>
        <p:spPr>
          <a:xfrm>
            <a:off x="838200" y="248827"/>
            <a:ext cx="10515600" cy="961407"/>
          </a:xfrm>
          <a:prstGeom prst="rect">
            <a:avLst/>
          </a:prstGeom>
        </p:spPr>
        <p:txBody>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000" dirty="0"/>
              <a:t>Project Execution</a:t>
            </a:r>
          </a:p>
        </p:txBody>
      </p:sp>
      <p:pic>
        <p:nvPicPr>
          <p:cNvPr id="4" name="Picture 3">
            <a:extLst>
              <a:ext uri="{FF2B5EF4-FFF2-40B4-BE49-F238E27FC236}">
                <a16:creationId xmlns:a16="http://schemas.microsoft.com/office/drawing/2014/main" id="{08789859-9235-903D-012F-0BE7943205CA}"/>
              </a:ext>
            </a:extLst>
          </p:cNvPr>
          <p:cNvPicPr>
            <a:picLocks noChangeAspect="1"/>
          </p:cNvPicPr>
          <p:nvPr/>
        </p:nvPicPr>
        <p:blipFill>
          <a:blip r:embed="rId2">
            <a:extLst>
              <a:ext uri="{28A0092B-C50C-407E-A947-70E740481C1C}">
                <a14:useLocalDpi xmlns:a14="http://schemas.microsoft.com/office/drawing/2010/main" val="0"/>
              </a:ext>
            </a:extLst>
          </a:blip>
          <a:srcRect t="24470" b="7137"/>
          <a:stretch>
            <a:fillRect/>
          </a:stretch>
        </p:blipFill>
        <p:spPr>
          <a:xfrm>
            <a:off x="1092350" y="2259106"/>
            <a:ext cx="9296051" cy="4238514"/>
          </a:xfrm>
          <a:prstGeom prst="rect">
            <a:avLst/>
          </a:prstGeom>
        </p:spPr>
      </p:pic>
      <p:sp>
        <p:nvSpPr>
          <p:cNvPr id="6" name="TextBox 5">
            <a:extLst>
              <a:ext uri="{FF2B5EF4-FFF2-40B4-BE49-F238E27FC236}">
                <a16:creationId xmlns:a16="http://schemas.microsoft.com/office/drawing/2014/main" id="{CAE12D5A-E8B0-6ED5-F5FB-5E29077C5C11}"/>
              </a:ext>
            </a:extLst>
          </p:cNvPr>
          <p:cNvSpPr txBox="1"/>
          <p:nvPr/>
        </p:nvSpPr>
        <p:spPr>
          <a:xfrm>
            <a:off x="1000462" y="1072235"/>
            <a:ext cx="9724913" cy="1077218"/>
          </a:xfrm>
          <a:prstGeom prst="rect">
            <a:avLst/>
          </a:prstGeom>
          <a:noFill/>
        </p:spPr>
        <p:txBody>
          <a:bodyPr wrap="square">
            <a:spAutoFit/>
          </a:bodyPr>
          <a:lstStyle/>
          <a:p>
            <a:pPr marL="0" indent="0">
              <a:buNone/>
            </a:pPr>
            <a:r>
              <a:rPr lang="en-US" sz="1600" b="1" u="sng" dirty="0">
                <a:latin typeface="Times New Roman" panose="02020603050405020304" pitchFamily="18" charset="0"/>
                <a:cs typeface="Times New Roman" panose="02020603050405020304" pitchFamily="18" charset="0"/>
              </a:rPr>
              <a:t>Dataset Source:</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dataset (order final.xlsx) consists of 388 customer order records with 35 attributes, covering customer demographics, order details, and preference indicators such as Age, Gender, Monthly Income, Ratings, and Food Preferences.</a:t>
            </a:r>
          </a:p>
        </p:txBody>
      </p:sp>
    </p:spTree>
    <p:extLst>
      <p:ext uri="{BB962C8B-B14F-4D97-AF65-F5344CB8AC3E}">
        <p14:creationId xmlns:p14="http://schemas.microsoft.com/office/powerpoint/2010/main" val="1348131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AFC10-1838-C001-C04C-BB5D22761DC2}"/>
              </a:ext>
            </a:extLst>
          </p:cNvPr>
          <p:cNvSpPr>
            <a:spLocks noGrp="1"/>
          </p:cNvSpPr>
          <p:nvPr>
            <p:ph type="title"/>
          </p:nvPr>
        </p:nvSpPr>
        <p:spPr>
          <a:xfrm>
            <a:off x="677334" y="1007633"/>
            <a:ext cx="3819362" cy="670560"/>
          </a:xfrm>
        </p:spPr>
        <p:txBody>
          <a:bodyPr>
            <a:noAutofit/>
          </a:bodyPr>
          <a:lstStyle/>
          <a:p>
            <a:r>
              <a:rPr lang="en-US" sz="6500" dirty="0"/>
              <a:t>Snapshots</a:t>
            </a:r>
            <a:endParaRPr lang="en-IN" sz="6500" dirty="0"/>
          </a:p>
        </p:txBody>
      </p:sp>
      <p:pic>
        <p:nvPicPr>
          <p:cNvPr id="3" name="Picture 2">
            <a:extLst>
              <a:ext uri="{FF2B5EF4-FFF2-40B4-BE49-F238E27FC236}">
                <a16:creationId xmlns:a16="http://schemas.microsoft.com/office/drawing/2014/main" id="{E7574773-5213-3F46-ABDE-A8BD842A2040}"/>
              </a:ext>
            </a:extLst>
          </p:cNvPr>
          <p:cNvPicPr>
            <a:picLocks noChangeAspect="1"/>
          </p:cNvPicPr>
          <p:nvPr/>
        </p:nvPicPr>
        <p:blipFill>
          <a:blip r:embed="rId2"/>
          <a:stretch>
            <a:fillRect/>
          </a:stretch>
        </p:blipFill>
        <p:spPr>
          <a:xfrm>
            <a:off x="6096000" y="438188"/>
            <a:ext cx="5718314" cy="2732815"/>
          </a:xfrm>
          <a:prstGeom prst="rect">
            <a:avLst/>
          </a:prstGeom>
        </p:spPr>
      </p:pic>
      <p:pic>
        <p:nvPicPr>
          <p:cNvPr id="4" name="Picture 3">
            <a:extLst>
              <a:ext uri="{FF2B5EF4-FFF2-40B4-BE49-F238E27FC236}">
                <a16:creationId xmlns:a16="http://schemas.microsoft.com/office/drawing/2014/main" id="{66261866-4124-1FCA-575A-0855F9A242D4}"/>
              </a:ext>
            </a:extLst>
          </p:cNvPr>
          <p:cNvPicPr>
            <a:picLocks noChangeAspect="1"/>
          </p:cNvPicPr>
          <p:nvPr/>
        </p:nvPicPr>
        <p:blipFill>
          <a:blip r:embed="rId3"/>
          <a:stretch>
            <a:fillRect/>
          </a:stretch>
        </p:blipFill>
        <p:spPr>
          <a:xfrm>
            <a:off x="284259" y="3429000"/>
            <a:ext cx="5512904" cy="3140678"/>
          </a:xfrm>
          <a:prstGeom prst="rect">
            <a:avLst/>
          </a:prstGeom>
        </p:spPr>
      </p:pic>
      <p:pic>
        <p:nvPicPr>
          <p:cNvPr id="5" name="Picture 4">
            <a:extLst>
              <a:ext uri="{FF2B5EF4-FFF2-40B4-BE49-F238E27FC236}">
                <a16:creationId xmlns:a16="http://schemas.microsoft.com/office/drawing/2014/main" id="{5A5A2139-1B52-76FB-5F31-9FD5AEBEE87F}"/>
              </a:ext>
            </a:extLst>
          </p:cNvPr>
          <p:cNvPicPr>
            <a:picLocks noChangeAspect="1"/>
          </p:cNvPicPr>
          <p:nvPr/>
        </p:nvPicPr>
        <p:blipFill>
          <a:blip r:embed="rId4"/>
          <a:stretch>
            <a:fillRect/>
          </a:stretch>
        </p:blipFill>
        <p:spPr>
          <a:xfrm>
            <a:off x="6096000" y="3429000"/>
            <a:ext cx="5718314" cy="3140678"/>
          </a:xfrm>
          <a:prstGeom prst="rect">
            <a:avLst/>
          </a:prstGeom>
        </p:spPr>
      </p:pic>
    </p:spTree>
    <p:extLst>
      <p:ext uri="{BB962C8B-B14F-4D97-AF65-F5344CB8AC3E}">
        <p14:creationId xmlns:p14="http://schemas.microsoft.com/office/powerpoint/2010/main" val="25516328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49E75DB-0083-6BD6-7CA1-0BEAA6FEA76A}"/>
              </a:ext>
            </a:extLst>
          </p:cNvPr>
          <p:cNvPicPr>
            <a:picLocks noChangeAspect="1"/>
          </p:cNvPicPr>
          <p:nvPr/>
        </p:nvPicPr>
        <p:blipFill>
          <a:blip r:embed="rId2"/>
          <a:stretch>
            <a:fillRect/>
          </a:stretch>
        </p:blipFill>
        <p:spPr>
          <a:xfrm>
            <a:off x="338165" y="304272"/>
            <a:ext cx="5512904" cy="2828524"/>
          </a:xfrm>
          <a:prstGeom prst="rect">
            <a:avLst/>
          </a:prstGeom>
        </p:spPr>
      </p:pic>
      <p:pic>
        <p:nvPicPr>
          <p:cNvPr id="3" name="Picture 2">
            <a:extLst>
              <a:ext uri="{FF2B5EF4-FFF2-40B4-BE49-F238E27FC236}">
                <a16:creationId xmlns:a16="http://schemas.microsoft.com/office/drawing/2014/main" id="{27491242-3ADC-EA55-67BC-D8A0E27C1660}"/>
              </a:ext>
            </a:extLst>
          </p:cNvPr>
          <p:cNvPicPr>
            <a:picLocks noChangeAspect="1"/>
          </p:cNvPicPr>
          <p:nvPr/>
        </p:nvPicPr>
        <p:blipFill>
          <a:blip r:embed="rId3"/>
          <a:stretch>
            <a:fillRect/>
          </a:stretch>
        </p:blipFill>
        <p:spPr>
          <a:xfrm>
            <a:off x="424226" y="3348852"/>
            <a:ext cx="5512904" cy="3086376"/>
          </a:xfrm>
          <a:prstGeom prst="rect">
            <a:avLst/>
          </a:prstGeom>
        </p:spPr>
      </p:pic>
      <p:pic>
        <p:nvPicPr>
          <p:cNvPr id="4" name="Picture 3">
            <a:extLst>
              <a:ext uri="{FF2B5EF4-FFF2-40B4-BE49-F238E27FC236}">
                <a16:creationId xmlns:a16="http://schemas.microsoft.com/office/drawing/2014/main" id="{9BB3712C-FDF1-4106-1B02-07664BD856DC}"/>
              </a:ext>
            </a:extLst>
          </p:cNvPr>
          <p:cNvPicPr>
            <a:picLocks noChangeAspect="1"/>
          </p:cNvPicPr>
          <p:nvPr/>
        </p:nvPicPr>
        <p:blipFill>
          <a:blip r:embed="rId4"/>
          <a:stretch>
            <a:fillRect/>
          </a:stretch>
        </p:blipFill>
        <p:spPr>
          <a:xfrm>
            <a:off x="6152087" y="304272"/>
            <a:ext cx="5701748" cy="2828524"/>
          </a:xfrm>
          <a:prstGeom prst="rect">
            <a:avLst/>
          </a:prstGeom>
        </p:spPr>
      </p:pic>
      <p:pic>
        <p:nvPicPr>
          <p:cNvPr id="5" name="Picture 4">
            <a:extLst>
              <a:ext uri="{FF2B5EF4-FFF2-40B4-BE49-F238E27FC236}">
                <a16:creationId xmlns:a16="http://schemas.microsoft.com/office/drawing/2014/main" id="{456AC911-9DD2-6BD4-EDC0-691244494FDF}"/>
              </a:ext>
            </a:extLst>
          </p:cNvPr>
          <p:cNvPicPr>
            <a:picLocks noChangeAspect="1"/>
          </p:cNvPicPr>
          <p:nvPr/>
        </p:nvPicPr>
        <p:blipFill>
          <a:blip r:embed="rId5"/>
          <a:stretch>
            <a:fillRect/>
          </a:stretch>
        </p:blipFill>
        <p:spPr>
          <a:xfrm>
            <a:off x="6229771" y="3321045"/>
            <a:ext cx="5701748" cy="3114183"/>
          </a:xfrm>
          <a:prstGeom prst="rect">
            <a:avLst/>
          </a:prstGeom>
        </p:spPr>
      </p:pic>
    </p:spTree>
    <p:extLst>
      <p:ext uri="{BB962C8B-B14F-4D97-AF65-F5344CB8AC3E}">
        <p14:creationId xmlns:p14="http://schemas.microsoft.com/office/powerpoint/2010/main" val="1519235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5D977-3F39-EBC2-ED99-F8E119CFA998}"/>
              </a:ext>
            </a:extLst>
          </p:cNvPr>
          <p:cNvSpPr>
            <a:spLocks noGrp="1"/>
          </p:cNvSpPr>
          <p:nvPr>
            <p:ph type="title"/>
          </p:nvPr>
        </p:nvSpPr>
        <p:spPr>
          <a:xfrm>
            <a:off x="838200" y="144553"/>
            <a:ext cx="10515600" cy="780007"/>
          </a:xfrm>
        </p:spPr>
        <p:txBody>
          <a:bodyPr>
            <a:normAutofit/>
          </a:bodyPr>
          <a:lstStyle/>
          <a:p>
            <a:r>
              <a:rPr lang="en-IN" dirty="0"/>
              <a:t>Challenges Faced and Resolution</a:t>
            </a:r>
          </a:p>
        </p:txBody>
      </p:sp>
      <p:sp>
        <p:nvSpPr>
          <p:cNvPr id="4" name="Rectangle 1">
            <a:extLst>
              <a:ext uri="{FF2B5EF4-FFF2-40B4-BE49-F238E27FC236}">
                <a16:creationId xmlns:a16="http://schemas.microsoft.com/office/drawing/2014/main" id="{E0E504C0-3D6A-F485-2764-EEA0E036F0D2}"/>
              </a:ext>
            </a:extLst>
          </p:cNvPr>
          <p:cNvSpPr>
            <a:spLocks noGrp="1" noChangeArrowheads="1"/>
          </p:cNvSpPr>
          <p:nvPr>
            <p:ph idx="1"/>
          </p:nvPr>
        </p:nvSpPr>
        <p:spPr bwMode="auto">
          <a:xfrm>
            <a:off x="339292" y="1263114"/>
            <a:ext cx="11157284" cy="46576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000" b="1" u="sng" dirty="0">
                <a:latin typeface="Times New Roman" panose="02020603050405020304" pitchFamily="18" charset="0"/>
                <a:cs typeface="Times New Roman" panose="02020603050405020304" pitchFamily="18" charset="0"/>
              </a:rPr>
              <a:t>Challenge 1: Data Segmentation Across Multiple Attributes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The dataset included numerous demographic, preference, and behavioral attributes, making it challenging to segment the data meaningfully for analysis.</a:t>
            </a:r>
            <a:br>
              <a:rPr lang="en-US" sz="2000"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Resolution:</a:t>
            </a:r>
            <a:r>
              <a:rPr lang="en-US" sz="2000" dirty="0">
                <a:latin typeface="Times New Roman" panose="02020603050405020304" pitchFamily="18" charset="0"/>
                <a:cs typeface="Times New Roman" panose="02020603050405020304" pitchFamily="18" charset="0"/>
              </a:rPr>
              <a:t> Structured the analysis into themed dashboards to ensure clarity and focused insights.</a:t>
            </a:r>
          </a:p>
          <a:p>
            <a:r>
              <a:rPr lang="en-US" sz="2000" b="1" u="sng" dirty="0">
                <a:latin typeface="Times New Roman" panose="02020603050405020304" pitchFamily="18" charset="0"/>
                <a:cs typeface="Times New Roman" panose="02020603050405020304" pitchFamily="18" charset="0"/>
              </a:rPr>
              <a:t>Challenge 2: Interpreting Subjective Customer Feedback</a:t>
            </a:r>
            <a:br>
              <a:rPr lang="en-US" sz="2000" u="sng"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Several variables such as </a:t>
            </a:r>
            <a:r>
              <a:rPr lang="en-US" sz="2000" i="1" dirty="0">
                <a:latin typeface="Times New Roman" panose="02020603050405020304" pitchFamily="18" charset="0"/>
                <a:cs typeface="Times New Roman" panose="02020603050405020304" pitchFamily="18" charset="0"/>
              </a:rPr>
              <a:t>Taste, Freshness, Affordability, and Ratings</a:t>
            </a:r>
            <a:r>
              <a:rPr lang="en-US" sz="2000" dirty="0">
                <a:latin typeface="Times New Roman" panose="02020603050405020304" pitchFamily="18" charset="0"/>
                <a:cs typeface="Times New Roman" panose="02020603050405020304" pitchFamily="18" charset="0"/>
              </a:rPr>
              <a:t> were perception-based, which made it difficult to quantify customer sentiment effectively.</a:t>
            </a:r>
            <a:br>
              <a:rPr lang="en-US" sz="2000"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Resolution:</a:t>
            </a:r>
            <a:r>
              <a:rPr lang="en-US" sz="2000" dirty="0">
                <a:latin typeface="Times New Roman" panose="02020603050405020304" pitchFamily="18" charset="0"/>
                <a:cs typeface="Times New Roman" panose="02020603050405020304" pitchFamily="18" charset="0"/>
              </a:rPr>
              <a:t> Used appropriate visualizations like donut charts and stacked bars to clearly represent opinion distributions.</a:t>
            </a:r>
          </a:p>
          <a:p>
            <a:r>
              <a:rPr lang="en-US" sz="2000" b="1" u="sng" dirty="0">
                <a:latin typeface="Times New Roman" panose="02020603050405020304" pitchFamily="18" charset="0"/>
                <a:cs typeface="Times New Roman" panose="02020603050405020304" pitchFamily="18" charset="0"/>
              </a:rPr>
              <a:t>Challenge 3: Identifying Clear Time-Based Patterns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Multiple time-related fields such as </a:t>
            </a:r>
            <a:r>
              <a:rPr lang="en-US" sz="2000" i="1" dirty="0">
                <a:latin typeface="Times New Roman" panose="02020603050405020304" pitchFamily="18" charset="0"/>
                <a:cs typeface="Times New Roman" panose="02020603050405020304" pitchFamily="18" charset="0"/>
              </a:rPr>
              <a:t>Order Time, Time of Day, and Monthly Trends</a:t>
            </a:r>
            <a:r>
              <a:rPr lang="en-US" sz="2000" dirty="0">
                <a:latin typeface="Times New Roman" panose="02020603050405020304" pitchFamily="18" charset="0"/>
                <a:cs typeface="Times New Roman" panose="02020603050405020304" pitchFamily="18" charset="0"/>
              </a:rPr>
              <a:t> created overlapping insights during visualization.</a:t>
            </a:r>
            <a:br>
              <a:rPr lang="en-US" sz="2000"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Resolution:</a:t>
            </a:r>
            <a:r>
              <a:rPr lang="en-US" sz="2000" dirty="0">
                <a:latin typeface="Times New Roman" panose="02020603050405020304" pitchFamily="18" charset="0"/>
                <a:cs typeface="Times New Roman" panose="02020603050405020304" pitchFamily="18" charset="0"/>
              </a:rPr>
              <a:t> Carefully separated time variables across different visuals to avoid redundancy and highlight meaningful patterns.</a:t>
            </a:r>
          </a:p>
        </p:txBody>
      </p:sp>
    </p:spTree>
    <p:extLst>
      <p:ext uri="{BB962C8B-B14F-4D97-AF65-F5344CB8AC3E}">
        <p14:creationId xmlns:p14="http://schemas.microsoft.com/office/powerpoint/2010/main" val="2445163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90975-B602-E3D7-61EF-75A86AA16707}"/>
              </a:ext>
            </a:extLst>
          </p:cNvPr>
          <p:cNvSpPr>
            <a:spLocks noGrp="1"/>
          </p:cNvSpPr>
          <p:nvPr>
            <p:ph type="title"/>
          </p:nvPr>
        </p:nvSpPr>
        <p:spPr>
          <a:xfrm>
            <a:off x="838200" y="1"/>
            <a:ext cx="10515600" cy="701040"/>
          </a:xfrm>
        </p:spPr>
        <p:txBody>
          <a:bodyPr>
            <a:normAutofit/>
          </a:bodyPr>
          <a:lstStyle/>
          <a:p>
            <a:r>
              <a:rPr lang="en-IN" dirty="0"/>
              <a:t>Learnings and Skills Used</a:t>
            </a:r>
          </a:p>
        </p:txBody>
      </p:sp>
      <p:sp>
        <p:nvSpPr>
          <p:cNvPr id="4" name="Rectangle 1">
            <a:extLst>
              <a:ext uri="{FF2B5EF4-FFF2-40B4-BE49-F238E27FC236}">
                <a16:creationId xmlns:a16="http://schemas.microsoft.com/office/drawing/2014/main" id="{CF28312D-B7E7-93F0-6425-F155368FE2B1}"/>
              </a:ext>
            </a:extLst>
          </p:cNvPr>
          <p:cNvSpPr>
            <a:spLocks noGrp="1" noChangeArrowheads="1"/>
          </p:cNvSpPr>
          <p:nvPr>
            <p:ph idx="1"/>
          </p:nvPr>
        </p:nvSpPr>
        <p:spPr bwMode="auto">
          <a:xfrm>
            <a:off x="264160" y="718780"/>
            <a:ext cx="11663680" cy="5786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buNone/>
            </a:pPr>
            <a:r>
              <a:rPr lang="en-US" b="1" u="sng" dirty="0">
                <a:latin typeface="Times New Roman" panose="02020603050405020304" pitchFamily="18" charset="0"/>
                <a:cs typeface="Times New Roman" panose="02020603050405020304" pitchFamily="18" charset="0"/>
              </a:rPr>
              <a:t>Tools</a:t>
            </a:r>
          </a:p>
          <a:p>
            <a:r>
              <a:rPr lang="en-US" b="1" dirty="0">
                <a:latin typeface="Times New Roman" panose="02020603050405020304" pitchFamily="18" charset="0"/>
                <a:cs typeface="Times New Roman" panose="02020603050405020304" pitchFamily="18" charset="0"/>
              </a:rPr>
              <a:t>Power BI:</a:t>
            </a:r>
            <a:r>
              <a:rPr lang="en-US" dirty="0">
                <a:latin typeface="Times New Roman" panose="02020603050405020304" pitchFamily="18" charset="0"/>
                <a:cs typeface="Times New Roman" panose="02020603050405020304" pitchFamily="18" charset="0"/>
              </a:rPr>
              <a:t> Used to create interactive dashboards and perform visual storytelling for customer behavior analysis.</a:t>
            </a:r>
          </a:p>
          <a:p>
            <a:r>
              <a:rPr lang="en-US" b="1" dirty="0">
                <a:latin typeface="Times New Roman" panose="02020603050405020304" pitchFamily="18" charset="0"/>
                <a:cs typeface="Times New Roman" panose="02020603050405020304" pitchFamily="18" charset="0"/>
              </a:rPr>
              <a:t>Microsoft Excel:</a:t>
            </a:r>
            <a:r>
              <a:rPr lang="en-US" dirty="0">
                <a:latin typeface="Times New Roman" panose="02020603050405020304" pitchFamily="18" charset="0"/>
                <a:cs typeface="Times New Roman" panose="02020603050405020304" pitchFamily="18" charset="0"/>
              </a:rPr>
              <a:t> Used for data entry, basic preprocessing, sorting, and validation of the dataset.</a:t>
            </a:r>
          </a:p>
          <a:p>
            <a:pPr marL="0" indent="0">
              <a:buNone/>
            </a:pPr>
            <a:r>
              <a:rPr lang="en-US" b="1" u="sng" dirty="0">
                <a:latin typeface="Times New Roman" panose="02020603050405020304" pitchFamily="18" charset="0"/>
                <a:cs typeface="Times New Roman" panose="02020603050405020304" pitchFamily="18" charset="0"/>
              </a:rPr>
              <a:t>Data Science &amp; Visualization Skills</a:t>
            </a:r>
          </a:p>
          <a:p>
            <a:r>
              <a:rPr lang="en-US" b="1" dirty="0">
                <a:latin typeface="Times New Roman" panose="02020603050405020304" pitchFamily="18" charset="0"/>
                <a:cs typeface="Times New Roman" panose="02020603050405020304" pitchFamily="18" charset="0"/>
              </a:rPr>
              <a:t>Interactive Dashboarding:</a:t>
            </a:r>
            <a:r>
              <a:rPr lang="en-US" dirty="0">
                <a:latin typeface="Times New Roman" panose="02020603050405020304" pitchFamily="18" charset="0"/>
                <a:cs typeface="Times New Roman" panose="02020603050405020304" pitchFamily="18" charset="0"/>
              </a:rPr>
              <a:t> Built dynamic dashboards with slicers to filter data by </a:t>
            </a:r>
            <a:r>
              <a:rPr lang="en-US" i="1" dirty="0">
                <a:latin typeface="Times New Roman" panose="02020603050405020304" pitchFamily="18" charset="0"/>
                <a:cs typeface="Times New Roman" panose="02020603050405020304" pitchFamily="18" charset="0"/>
              </a:rPr>
              <a:t>City, Gender,</a:t>
            </a:r>
            <a:r>
              <a:rPr lang="en-US" dirty="0">
                <a:latin typeface="Times New Roman" panose="02020603050405020304" pitchFamily="18" charset="0"/>
                <a:cs typeface="Times New Roman" panose="02020603050405020304" pitchFamily="18" charset="0"/>
              </a:rPr>
              <a:t> and </a:t>
            </a:r>
            <a:r>
              <a:rPr lang="en-US" i="1" dirty="0">
                <a:latin typeface="Times New Roman" panose="02020603050405020304" pitchFamily="18" charset="0"/>
                <a:cs typeface="Times New Roman" panose="02020603050405020304" pitchFamily="18" charset="0"/>
              </a:rPr>
              <a:t>Time of the Day</a:t>
            </a:r>
            <a:r>
              <a:rPr lang="en-US" dirty="0">
                <a:latin typeface="Times New Roman" panose="02020603050405020304" pitchFamily="18" charset="0"/>
                <a:cs typeface="Times New Roman" panose="02020603050405020304" pitchFamily="18" charset="0"/>
              </a:rPr>
              <a:t>.</a:t>
            </a:r>
          </a:p>
          <a:p>
            <a:r>
              <a:rPr lang="en-US" b="1" dirty="0">
                <a:latin typeface="Times New Roman" panose="02020603050405020304" pitchFamily="18" charset="0"/>
                <a:cs typeface="Times New Roman" panose="02020603050405020304" pitchFamily="18" charset="0"/>
              </a:rPr>
              <a:t>Visual Analytics:</a:t>
            </a:r>
            <a:r>
              <a:rPr lang="en-US" dirty="0">
                <a:latin typeface="Times New Roman" panose="02020603050405020304" pitchFamily="18" charset="0"/>
                <a:cs typeface="Times New Roman" panose="02020603050405020304" pitchFamily="18" charset="0"/>
              </a:rPr>
              <a:t> Used bar charts, donut charts, line charts, and funnel visuals to analyze cuisine preferences and ordering patterns.</a:t>
            </a:r>
          </a:p>
          <a:p>
            <a:r>
              <a:rPr lang="en-US" b="1" dirty="0">
                <a:latin typeface="Times New Roman" panose="02020603050405020304" pitchFamily="18" charset="0"/>
                <a:cs typeface="Times New Roman" panose="02020603050405020304" pitchFamily="18" charset="0"/>
              </a:rPr>
              <a:t>Data Preparation:</a:t>
            </a:r>
            <a:r>
              <a:rPr lang="en-US" dirty="0">
                <a:latin typeface="Times New Roman" panose="02020603050405020304" pitchFamily="18" charset="0"/>
                <a:cs typeface="Times New Roman" panose="02020603050405020304" pitchFamily="18" charset="0"/>
              </a:rPr>
              <a:t> Connected Excel data to Power BI and managed dimensions and measures for analysis.</a:t>
            </a:r>
          </a:p>
          <a:p>
            <a:pPr marL="0" indent="0">
              <a:buNone/>
            </a:pPr>
            <a:r>
              <a:rPr lang="en-US" b="1" u="sng" dirty="0">
                <a:latin typeface="Times New Roman" panose="02020603050405020304" pitchFamily="18" charset="0"/>
                <a:cs typeface="Times New Roman" panose="02020603050405020304" pitchFamily="18" charset="0"/>
              </a:rPr>
              <a:t>Domain Knowledge</a:t>
            </a:r>
          </a:p>
          <a:p>
            <a:r>
              <a:rPr lang="en-US" b="1" dirty="0">
                <a:latin typeface="Times New Roman" panose="02020603050405020304" pitchFamily="18" charset="0"/>
                <a:cs typeface="Times New Roman" panose="02020603050405020304" pitchFamily="18" charset="0"/>
              </a:rPr>
              <a:t>F&amp;B Business Framework (4 Ps):</a:t>
            </a:r>
            <a:r>
              <a:rPr lang="en-US" dirty="0">
                <a:latin typeface="Times New Roman" panose="02020603050405020304" pitchFamily="18" charset="0"/>
                <a:cs typeface="Times New Roman" panose="02020603050405020304" pitchFamily="18" charset="0"/>
              </a:rPr>
              <a:t> Applied Product (Veg/Non-Veg), Price (Affordability), Place (Order Platform), and Promotion (Offers and Ratings).</a:t>
            </a:r>
          </a:p>
          <a:p>
            <a:r>
              <a:rPr lang="en-US" b="1" dirty="0">
                <a:latin typeface="Times New Roman" panose="02020603050405020304" pitchFamily="18" charset="0"/>
                <a:cs typeface="Times New Roman" panose="02020603050405020304" pitchFamily="18" charset="0"/>
              </a:rPr>
              <a:t>Customer Segmentation:</a:t>
            </a:r>
            <a:r>
              <a:rPr lang="en-US" dirty="0">
                <a:latin typeface="Times New Roman" panose="02020603050405020304" pitchFamily="18" charset="0"/>
                <a:cs typeface="Times New Roman" panose="02020603050405020304" pitchFamily="18" charset="0"/>
              </a:rPr>
              <a:t> Grouped customers into health-conscious and value-oriented segments based on preferences.</a:t>
            </a:r>
          </a:p>
          <a:p>
            <a:pPr marL="0" indent="0">
              <a:buNone/>
            </a:pPr>
            <a:r>
              <a:rPr lang="en-US" b="1" u="sng" dirty="0">
                <a:latin typeface="Times New Roman" panose="02020603050405020304" pitchFamily="18" charset="0"/>
                <a:cs typeface="Times New Roman" panose="02020603050405020304" pitchFamily="18" charset="0"/>
              </a:rPr>
              <a:t>Soft Skills</a:t>
            </a:r>
          </a:p>
          <a:p>
            <a:r>
              <a:rPr lang="en-US" b="1" dirty="0">
                <a:latin typeface="Times New Roman" panose="02020603050405020304" pitchFamily="18" charset="0"/>
                <a:cs typeface="Times New Roman" panose="02020603050405020304" pitchFamily="18" charset="0"/>
              </a:rPr>
              <a:t>Visual Storytelling:</a:t>
            </a:r>
            <a:r>
              <a:rPr lang="en-US" dirty="0">
                <a:latin typeface="Times New Roman" panose="02020603050405020304" pitchFamily="18" charset="0"/>
                <a:cs typeface="Times New Roman" panose="02020603050405020304" pitchFamily="18" charset="0"/>
              </a:rPr>
              <a:t> Presented insights in a structured flow using dashboards.</a:t>
            </a:r>
          </a:p>
          <a:p>
            <a:r>
              <a:rPr lang="en-US" b="1" dirty="0">
                <a:latin typeface="Times New Roman" panose="02020603050405020304" pitchFamily="18" charset="0"/>
                <a:cs typeface="Times New Roman" panose="02020603050405020304" pitchFamily="18" charset="0"/>
              </a:rPr>
              <a:t>Collaboration:</a:t>
            </a:r>
            <a:r>
              <a:rPr lang="en-US" dirty="0">
                <a:latin typeface="Times New Roman" panose="02020603050405020304" pitchFamily="18" charset="0"/>
                <a:cs typeface="Times New Roman" panose="02020603050405020304" pitchFamily="18" charset="0"/>
              </a:rPr>
              <a:t> Worked as a team to identify key KPIs for analysis and presentation.</a:t>
            </a:r>
          </a:p>
        </p:txBody>
      </p:sp>
    </p:spTree>
    <p:extLst>
      <p:ext uri="{BB962C8B-B14F-4D97-AF65-F5344CB8AC3E}">
        <p14:creationId xmlns:p14="http://schemas.microsoft.com/office/powerpoint/2010/main" val="11014693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7724F-A558-6046-DAD6-724D37959C48}"/>
              </a:ext>
            </a:extLst>
          </p:cNvPr>
          <p:cNvSpPr>
            <a:spLocks noGrp="1"/>
          </p:cNvSpPr>
          <p:nvPr>
            <p:ph type="title"/>
          </p:nvPr>
        </p:nvSpPr>
        <p:spPr>
          <a:xfrm>
            <a:off x="838200" y="189230"/>
            <a:ext cx="10515600" cy="803275"/>
          </a:xfrm>
        </p:spPr>
        <p:txBody>
          <a:bodyPr/>
          <a:lstStyle/>
          <a:p>
            <a:r>
              <a:rPr lang="en-US" dirty="0"/>
              <a:t>Key Insights and Future Enhancement</a:t>
            </a:r>
            <a:endParaRPr lang="en-IN" dirty="0"/>
          </a:p>
        </p:txBody>
      </p:sp>
      <p:sp>
        <p:nvSpPr>
          <p:cNvPr id="3" name="Content Placeholder 2">
            <a:extLst>
              <a:ext uri="{FF2B5EF4-FFF2-40B4-BE49-F238E27FC236}">
                <a16:creationId xmlns:a16="http://schemas.microsoft.com/office/drawing/2014/main" id="{CC5CB65A-120D-1A2C-F8C5-B99ED839FDEA}"/>
              </a:ext>
            </a:extLst>
          </p:cNvPr>
          <p:cNvSpPr>
            <a:spLocks noGrp="1"/>
          </p:cNvSpPr>
          <p:nvPr>
            <p:ph idx="1"/>
          </p:nvPr>
        </p:nvSpPr>
        <p:spPr>
          <a:xfrm>
            <a:off x="314960" y="911225"/>
            <a:ext cx="9682480" cy="4351338"/>
          </a:xfrm>
        </p:spPr>
        <p:txBody>
          <a:bodyPr>
            <a:noAutofit/>
          </a:bodyPr>
          <a:lstStyle/>
          <a:p>
            <a:pPr marL="0" indent="0">
              <a:buNone/>
            </a:pPr>
            <a:r>
              <a:rPr lang="en-US" sz="2000" b="1" u="sng" dirty="0">
                <a:latin typeface="Times New Roman" panose="02020603050405020304" pitchFamily="18" charset="0"/>
                <a:cs typeface="Times New Roman" panose="02020603050405020304" pitchFamily="18" charset="0"/>
              </a:rPr>
              <a:t>Key Insights</a:t>
            </a:r>
          </a:p>
          <a:p>
            <a:r>
              <a:rPr lang="en-US" sz="2000" b="1" dirty="0">
                <a:latin typeface="Times New Roman" panose="02020603050405020304" pitchFamily="18" charset="0"/>
                <a:cs typeface="Times New Roman" panose="02020603050405020304" pitchFamily="18" charset="0"/>
              </a:rPr>
              <a:t>Student Influence:</a:t>
            </a:r>
            <a:r>
              <a:rPr lang="en-US" sz="2000" dirty="0">
                <a:latin typeface="Times New Roman" panose="02020603050405020304" pitchFamily="18" charset="0"/>
                <a:cs typeface="Times New Roman" panose="02020603050405020304" pitchFamily="18" charset="0"/>
              </a:rPr>
              <a:t> A large share of customers are students with no income, yet they actively place orders, particularly for veg food and snacks, highlighting strong convenience-driven behavior.</a:t>
            </a:r>
          </a:p>
          <a:p>
            <a:r>
              <a:rPr lang="en-US" sz="2000" b="1" dirty="0">
                <a:latin typeface="Times New Roman" panose="02020603050405020304" pitchFamily="18" charset="0"/>
                <a:cs typeface="Times New Roman" panose="02020603050405020304" pitchFamily="18" charset="0"/>
              </a:rPr>
              <a:t>Trust Factors:</a:t>
            </a:r>
            <a:r>
              <a:rPr lang="en-US" sz="2000" dirty="0">
                <a:latin typeface="Times New Roman" panose="02020603050405020304" pitchFamily="18" charset="0"/>
                <a:cs typeface="Times New Roman" panose="02020603050405020304" pitchFamily="18" charset="0"/>
              </a:rPr>
              <a:t> Google Maps accuracy and order tracking systems are rated as important by a majority of customers, indicating that transparency and reliability significantly impact satisfaction.</a:t>
            </a:r>
          </a:p>
          <a:p>
            <a:r>
              <a:rPr lang="en-US" sz="2000" b="1" dirty="0">
                <a:latin typeface="Times New Roman" panose="02020603050405020304" pitchFamily="18" charset="0"/>
                <a:cs typeface="Times New Roman" panose="02020603050405020304" pitchFamily="18" charset="0"/>
              </a:rPr>
              <a:t>Health Trend:</a:t>
            </a:r>
            <a:r>
              <a:rPr lang="en-US" sz="2000" dirty="0">
                <a:latin typeface="Times New Roman" panose="02020603050405020304" pitchFamily="18" charset="0"/>
                <a:cs typeface="Times New Roman" panose="02020603050405020304" pitchFamily="18" charset="0"/>
              </a:rPr>
              <a:t> Customers who strongly agree on health concerns show a clear preference for veg food, reflecting a growing health-conscious ordering pattern.</a:t>
            </a:r>
            <a:br>
              <a:rPr lang="en-US" sz="200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a:p>
            <a:pPr marL="0" indent="0">
              <a:buNone/>
            </a:pPr>
            <a:r>
              <a:rPr lang="en-US" sz="2000" b="1" u="sng" dirty="0">
                <a:latin typeface="Times New Roman" panose="02020603050405020304" pitchFamily="18" charset="0"/>
                <a:cs typeface="Times New Roman" panose="02020603050405020304" pitchFamily="18" charset="0"/>
              </a:rPr>
              <a:t>Future Enhancements</a:t>
            </a:r>
          </a:p>
          <a:p>
            <a:r>
              <a:rPr lang="en-US" sz="2000" b="1" dirty="0">
                <a:latin typeface="Times New Roman" panose="02020603050405020304" pitchFamily="18" charset="0"/>
                <a:cs typeface="Times New Roman" panose="02020603050405020304" pitchFamily="18" charset="0"/>
              </a:rPr>
              <a:t>Machine Learning Integration:</a:t>
            </a:r>
            <a:r>
              <a:rPr lang="en-US" sz="2000" dirty="0">
                <a:latin typeface="Times New Roman" panose="02020603050405020304" pitchFamily="18" charset="0"/>
                <a:cs typeface="Times New Roman" panose="02020603050405020304" pitchFamily="18" charset="0"/>
              </a:rPr>
              <a:t> Develop a recommendation system based on past orders and customer ratings to personalize food suggestions.</a:t>
            </a:r>
          </a:p>
          <a:p>
            <a:r>
              <a:rPr lang="en-US" sz="2000" b="1" dirty="0">
                <a:latin typeface="Times New Roman" panose="02020603050405020304" pitchFamily="18" charset="0"/>
                <a:cs typeface="Times New Roman" panose="02020603050405020304" pitchFamily="18" charset="0"/>
              </a:rPr>
              <a:t>Real-Time Analysis:</a:t>
            </a:r>
            <a:r>
              <a:rPr lang="en-US" sz="2000" dirty="0">
                <a:latin typeface="Times New Roman" panose="02020603050405020304" pitchFamily="18" charset="0"/>
                <a:cs typeface="Times New Roman" panose="02020603050405020304" pitchFamily="18" charset="0"/>
              </a:rPr>
              <a:t> Integrate live data from food delivery platforms to analyze peak-hour trends and dynamic customer behavior.</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2191916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150</TotalTime>
  <Words>796</Words>
  <Application>Microsoft Office PowerPoint</Application>
  <PresentationFormat>Widescreen</PresentationFormat>
  <Paragraphs>54</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Times New Roman</vt:lpstr>
      <vt:lpstr>Trebuchet MS</vt:lpstr>
      <vt:lpstr>Wingdings 3</vt:lpstr>
      <vt:lpstr>Facet</vt:lpstr>
      <vt:lpstr>Infosys springboard Virtual Internship 6.0 </vt:lpstr>
      <vt:lpstr>Title and Objective </vt:lpstr>
      <vt:lpstr>PowerPoint Presentation</vt:lpstr>
      <vt:lpstr>PowerPoint Presentation</vt:lpstr>
      <vt:lpstr>Snapshots</vt:lpstr>
      <vt:lpstr>PowerPoint Presentation</vt:lpstr>
      <vt:lpstr>Challenges Faced and Resolution</vt:lpstr>
      <vt:lpstr>Learnings and Skills Used</vt:lpstr>
      <vt:lpstr>Key Insights and Future Enhancement</vt:lpstr>
      <vt:lpstr>Conclusion</vt:lpstr>
      <vt:lpstr>Acknowledgement and 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lekhana sr</dc:creator>
  <cp:lastModifiedBy>Harshini Ganesan</cp:lastModifiedBy>
  <cp:revision>6</cp:revision>
  <dcterms:created xsi:type="dcterms:W3CDTF">2026-02-06T13:08:20Z</dcterms:created>
  <dcterms:modified xsi:type="dcterms:W3CDTF">2026-02-12T15:04:58Z</dcterms:modified>
</cp:coreProperties>
</file>

<file path=docProps/thumbnail.jpeg>
</file>